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6858000" cy="9144000" type="letter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48" autoAdjust="0"/>
  </p:normalViewPr>
  <p:slideViewPr>
    <p:cSldViewPr snapToGrid="0" snapToObjects="1">
      <p:cViewPr>
        <p:scale>
          <a:sx n="100" d="100"/>
          <a:sy n="100" d="100"/>
        </p:scale>
        <p:origin x="-120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7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6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0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F70B-7280-5240-B278-9B15C3F49A60}" type="datetimeFigureOut">
              <a:rPr lang="en-US" smtClean="0"/>
              <a:t>03/05/2014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C637-6804-394F-AC11-F0391039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8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971800" y="4114800"/>
            <a:ext cx="3886200" cy="50292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0" y="4604885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29000" y="0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343140" y="4577176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580580" y="218127"/>
            <a:ext cx="2866017" cy="4301187"/>
            <a:chOff x="3650431" y="406401"/>
            <a:chExt cx="2866017" cy="4301187"/>
          </a:xfrm>
        </p:grpSpPr>
        <p:pic>
          <p:nvPicPr>
            <p:cNvPr id="97" name="Picture 96" descr="VDLP - Viñedos amanecer 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0431" y="406401"/>
              <a:ext cx="2866017" cy="4301187"/>
            </a:xfrm>
            <a:prstGeom prst="rect">
              <a:avLst/>
            </a:prstGeom>
          </p:spPr>
        </p:pic>
        <p:sp>
          <p:nvSpPr>
            <p:cNvPr id="105" name="Rectangle 104"/>
            <p:cNvSpPr/>
            <p:nvPr/>
          </p:nvSpPr>
          <p:spPr>
            <a:xfrm>
              <a:off x="3650431" y="4300177"/>
              <a:ext cx="2866017" cy="407411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Picture 97" descr="La-Puer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320" y="1245456"/>
              <a:ext cx="1513701" cy="784533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3814711" y="2504122"/>
              <a:ext cx="257338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rPr>
                <a:t>2013 TORRONTES</a:t>
              </a:r>
              <a:endPara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Optima"/>
                <a:cs typeface="Optima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814711" y="2861117"/>
              <a:ext cx="25733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Powerful honeysuckle aromas,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melon and green apple, followed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citrus flavors enhanced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its crisp acidity. </a:t>
              </a:r>
              <a:endParaRPr lang="es-ES_tradnl" sz="1100" dirty="0">
                <a:solidFill>
                  <a:srgbClr val="FFFFFF"/>
                </a:solidFill>
                <a:latin typeface="Candara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14711" y="3759850"/>
              <a:ext cx="2573389" cy="279193"/>
              <a:chOff x="3814711" y="3950350"/>
              <a:chExt cx="2573389" cy="279193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3814711" y="3950350"/>
                <a:ext cx="25733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  <a:latin typeface="Gill Sans"/>
                    <a:cs typeface="Gill Sans"/>
                  </a:rPr>
                  <a:t>FAMATINA VALLEY - ARGENTINA</a:t>
                </a:r>
                <a:endParaRPr lang="en-US" sz="1050" dirty="0">
                  <a:solidFill>
                    <a:srgbClr val="FFFFFF"/>
                  </a:solidFill>
                  <a:latin typeface="Gill Sans"/>
                  <a:cs typeface="Gill Sans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3899378" y="4229543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3899378" y="3950999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027282" y="4344627"/>
              <a:ext cx="2314334" cy="353498"/>
              <a:chOff x="4128887" y="4288366"/>
              <a:chExt cx="2314334" cy="353498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4336320" y="4300177"/>
                <a:ext cx="2106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rPr>
                  <a:t>www.ecovalleyimports.com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"/>
                  <a:cs typeface="Gill Sans"/>
                </a:endParaRPr>
              </a:p>
            </p:txBody>
          </p:sp>
          <p:pic>
            <p:nvPicPr>
              <p:cNvPr id="11" name="Picture 10" descr="Isotipo Ecosur 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8887" y="4288366"/>
                <a:ext cx="330199" cy="353498"/>
              </a:xfrm>
              <a:prstGeom prst="rect">
                <a:avLst/>
              </a:prstGeom>
            </p:spPr>
          </p:pic>
        </p:grpSp>
      </p:grpSp>
      <p:grpSp>
        <p:nvGrpSpPr>
          <p:cNvPr id="106" name="Group 105"/>
          <p:cNvGrpSpPr/>
          <p:nvPr/>
        </p:nvGrpSpPr>
        <p:grpSpPr>
          <a:xfrm>
            <a:off x="3580580" y="4569103"/>
            <a:ext cx="2866017" cy="4301187"/>
            <a:chOff x="3650431" y="406401"/>
            <a:chExt cx="2866017" cy="4301187"/>
          </a:xfrm>
        </p:grpSpPr>
        <p:pic>
          <p:nvPicPr>
            <p:cNvPr id="107" name="Picture 106" descr="VDLP - Viñedos amanecer 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0431" y="406401"/>
              <a:ext cx="2866017" cy="4301187"/>
            </a:xfrm>
            <a:prstGeom prst="rect">
              <a:avLst/>
            </a:prstGeom>
          </p:spPr>
        </p:pic>
        <p:sp>
          <p:nvSpPr>
            <p:cNvPr id="108" name="Rectangle 107"/>
            <p:cNvSpPr/>
            <p:nvPr/>
          </p:nvSpPr>
          <p:spPr>
            <a:xfrm>
              <a:off x="3650431" y="4300177"/>
              <a:ext cx="2866017" cy="407411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9" name="Picture 108" descr="La-Puer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320" y="1245456"/>
              <a:ext cx="1513701" cy="784533"/>
            </a:xfrm>
            <a:prstGeom prst="rect">
              <a:avLst/>
            </a:prstGeom>
          </p:spPr>
        </p:pic>
        <p:sp>
          <p:nvSpPr>
            <p:cNvPr id="110" name="TextBox 109"/>
            <p:cNvSpPr txBox="1"/>
            <p:nvPr/>
          </p:nvSpPr>
          <p:spPr>
            <a:xfrm>
              <a:off x="3814711" y="2504122"/>
              <a:ext cx="257338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rPr>
                <a:t>2013 TORRONTES</a:t>
              </a:r>
              <a:endPara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Optima"/>
                <a:cs typeface="Optima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814711" y="2861117"/>
              <a:ext cx="25733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Powerful honeysuckle aromas,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melon and green apple, followed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citrus flavors enhanced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its crisp acidity. </a:t>
              </a:r>
              <a:endParaRPr lang="es-ES_tradnl" sz="1100" dirty="0">
                <a:solidFill>
                  <a:srgbClr val="FFFFFF"/>
                </a:solidFill>
                <a:latin typeface="Candara" charset="0"/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3814711" y="3759850"/>
              <a:ext cx="2573389" cy="279193"/>
              <a:chOff x="3814711" y="3950350"/>
              <a:chExt cx="2573389" cy="279193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3814711" y="3950350"/>
                <a:ext cx="25733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  <a:latin typeface="Gill Sans"/>
                    <a:cs typeface="Gill Sans"/>
                  </a:rPr>
                  <a:t>FAMATINA VALLEY - ARGENTINA</a:t>
                </a:r>
                <a:endParaRPr lang="en-US" sz="1050" dirty="0">
                  <a:solidFill>
                    <a:srgbClr val="FFFFFF"/>
                  </a:solidFill>
                  <a:latin typeface="Gill Sans"/>
                  <a:cs typeface="Gill Sans"/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3899378" y="4229543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899378" y="3950999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4027282" y="4344627"/>
              <a:ext cx="2314334" cy="353498"/>
              <a:chOff x="4128887" y="4288366"/>
              <a:chExt cx="2314334" cy="353498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4336320" y="4300177"/>
                <a:ext cx="2106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rPr>
                  <a:t>www.ecovalleyimports.com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"/>
                  <a:cs typeface="Gill Sans"/>
                </a:endParaRPr>
              </a:p>
            </p:txBody>
          </p:sp>
          <p:pic>
            <p:nvPicPr>
              <p:cNvPr id="115" name="Picture 114" descr="Isotipo Ecosur 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8887" y="4288366"/>
                <a:ext cx="330199" cy="353498"/>
              </a:xfrm>
              <a:prstGeom prst="rect">
                <a:avLst/>
              </a:prstGeom>
            </p:spPr>
          </p:pic>
        </p:grpSp>
      </p:grpSp>
      <p:grpSp>
        <p:nvGrpSpPr>
          <p:cNvPr id="119" name="Group 118"/>
          <p:cNvGrpSpPr/>
          <p:nvPr/>
        </p:nvGrpSpPr>
        <p:grpSpPr>
          <a:xfrm>
            <a:off x="709082" y="4569103"/>
            <a:ext cx="2866017" cy="4301187"/>
            <a:chOff x="3650431" y="406401"/>
            <a:chExt cx="2866017" cy="4301187"/>
          </a:xfrm>
        </p:grpSpPr>
        <p:pic>
          <p:nvPicPr>
            <p:cNvPr id="120" name="Picture 119" descr="VDLP - Viñedos amanecer 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0431" y="406401"/>
              <a:ext cx="2866017" cy="4301187"/>
            </a:xfrm>
            <a:prstGeom prst="rect">
              <a:avLst/>
            </a:prstGeom>
          </p:spPr>
        </p:pic>
        <p:sp>
          <p:nvSpPr>
            <p:cNvPr id="121" name="Rectangle 120"/>
            <p:cNvSpPr/>
            <p:nvPr/>
          </p:nvSpPr>
          <p:spPr>
            <a:xfrm>
              <a:off x="3650431" y="4300177"/>
              <a:ext cx="2866017" cy="407411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3" name="Picture 122" descr="La-Puer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320" y="1242281"/>
              <a:ext cx="1513701" cy="784533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3814711" y="2504122"/>
              <a:ext cx="257338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rPr>
                <a:t>2013 TORRONTES</a:t>
              </a:r>
              <a:endPara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Optima"/>
                <a:cs typeface="Optima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14711" y="2861117"/>
              <a:ext cx="25733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Powerful honeysuckle aromas,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melon and green apple, followed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citrus flavors enhanced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its crisp acidity. </a:t>
              </a:r>
              <a:endParaRPr lang="es-ES_tradnl" sz="1100" dirty="0">
                <a:solidFill>
                  <a:srgbClr val="FFFFFF"/>
                </a:solidFill>
                <a:latin typeface="Candara" charset="0"/>
              </a:endParaRPr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3814711" y="3759850"/>
              <a:ext cx="2573389" cy="279193"/>
              <a:chOff x="3814711" y="3950350"/>
              <a:chExt cx="2573389" cy="279193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814711" y="3950350"/>
                <a:ext cx="25733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  <a:latin typeface="Gill Sans"/>
                    <a:cs typeface="Gill Sans"/>
                  </a:rPr>
                  <a:t>FAMATINA VALLEY - ARGENTINA</a:t>
                </a:r>
                <a:endParaRPr lang="en-US" sz="1050" dirty="0">
                  <a:solidFill>
                    <a:srgbClr val="FFFFFF"/>
                  </a:solidFill>
                  <a:latin typeface="Gill Sans"/>
                  <a:cs typeface="Gill Sans"/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3899378" y="4229543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899378" y="3950999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/>
            <p:cNvGrpSpPr/>
            <p:nvPr/>
          </p:nvGrpSpPr>
          <p:grpSpPr>
            <a:xfrm>
              <a:off x="4027282" y="4344627"/>
              <a:ext cx="2314334" cy="353498"/>
              <a:chOff x="4128887" y="4288366"/>
              <a:chExt cx="2314334" cy="353498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4336320" y="4300177"/>
                <a:ext cx="2106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rPr>
                  <a:t>www.ecovalleyimports.com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"/>
                  <a:cs typeface="Gill Sans"/>
                </a:endParaRPr>
              </a:p>
            </p:txBody>
          </p:sp>
          <p:pic>
            <p:nvPicPr>
              <p:cNvPr id="129" name="Picture 128" descr="Isotipo Ecosur 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8887" y="4288366"/>
                <a:ext cx="330199" cy="353498"/>
              </a:xfrm>
              <a:prstGeom prst="rect">
                <a:avLst/>
              </a:prstGeom>
            </p:spPr>
          </p:pic>
        </p:grpSp>
      </p:grpSp>
      <p:grpSp>
        <p:nvGrpSpPr>
          <p:cNvPr id="133" name="Group 132"/>
          <p:cNvGrpSpPr/>
          <p:nvPr/>
        </p:nvGrpSpPr>
        <p:grpSpPr>
          <a:xfrm>
            <a:off x="709082" y="218127"/>
            <a:ext cx="2866017" cy="4301187"/>
            <a:chOff x="3650431" y="406401"/>
            <a:chExt cx="2866017" cy="4301187"/>
          </a:xfrm>
        </p:grpSpPr>
        <p:pic>
          <p:nvPicPr>
            <p:cNvPr id="134" name="Picture 133" descr="VDLP - Viñedos amanecer 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0431" y="406401"/>
              <a:ext cx="2866017" cy="4301187"/>
            </a:xfrm>
            <a:prstGeom prst="rect">
              <a:avLst/>
            </a:prstGeom>
          </p:spPr>
        </p:pic>
        <p:sp>
          <p:nvSpPr>
            <p:cNvPr id="135" name="Rectangle 134"/>
            <p:cNvSpPr/>
            <p:nvPr/>
          </p:nvSpPr>
          <p:spPr>
            <a:xfrm>
              <a:off x="3650431" y="4300177"/>
              <a:ext cx="2866017" cy="407411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 descr="La-Puer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320" y="1248631"/>
              <a:ext cx="1513701" cy="784533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3814711" y="2504122"/>
              <a:ext cx="257338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rPr>
                <a:t>2013 TORRONTES</a:t>
              </a:r>
              <a:endPara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Optima"/>
                <a:cs typeface="Optima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14711" y="2861117"/>
              <a:ext cx="25733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Powerful honeysuckle aromas,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melon and green apple, followed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citrus flavors enhanced </a:t>
              </a: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Candara" charset="0"/>
                </a:rPr>
                <a:t>by its crisp acidity. </a:t>
              </a:r>
              <a:endParaRPr lang="es-ES_tradnl" sz="1100" dirty="0">
                <a:solidFill>
                  <a:srgbClr val="FFFFFF"/>
                </a:solidFill>
                <a:latin typeface="Candara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3814711" y="3759850"/>
              <a:ext cx="2573389" cy="279193"/>
              <a:chOff x="3814711" y="3950350"/>
              <a:chExt cx="2573389" cy="279193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3814711" y="3950350"/>
                <a:ext cx="25733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  <a:latin typeface="Gill Sans"/>
                    <a:cs typeface="Gill Sans"/>
                  </a:rPr>
                  <a:t>FAMATINA VALLEY - ARGENTINA</a:t>
                </a:r>
                <a:endParaRPr lang="en-US" sz="1050" dirty="0">
                  <a:solidFill>
                    <a:srgbClr val="FFFFFF"/>
                  </a:solidFill>
                  <a:latin typeface="Gill Sans"/>
                  <a:cs typeface="Gill Sans"/>
                </a:endParaRPr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3899378" y="4229543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99378" y="3950999"/>
                <a:ext cx="24257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>
              <a:off x="4027282" y="4344627"/>
              <a:ext cx="2314334" cy="353498"/>
              <a:chOff x="4128887" y="4288366"/>
              <a:chExt cx="2314334" cy="353498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4336320" y="4300177"/>
                <a:ext cx="2106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rPr>
                  <a:t>www.ecovalleyimports.com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"/>
                  <a:cs typeface="Gill Sans"/>
                </a:endParaRPr>
              </a:p>
            </p:txBody>
          </p:sp>
          <p:pic>
            <p:nvPicPr>
              <p:cNvPr id="142" name="Picture 141" descr="Isotipo Ecosur 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8887" y="4288366"/>
                <a:ext cx="330199" cy="35349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1671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971800" y="4114800"/>
            <a:ext cx="3886200" cy="50292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0" y="4604885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29000" y="0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343140" y="4577176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09082" y="218127"/>
            <a:ext cx="2866017" cy="4301187"/>
            <a:chOff x="709082" y="218127"/>
            <a:chExt cx="2866017" cy="4301187"/>
          </a:xfrm>
        </p:grpSpPr>
        <p:pic>
          <p:nvPicPr>
            <p:cNvPr id="2" name="Picture 1" descr="Vinedo fondo sierras (2)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52208" cy="4291723"/>
            </a:xfrm>
            <a:prstGeom prst="rect">
              <a:avLst/>
            </a:prstGeom>
          </p:spPr>
        </p:pic>
        <p:grpSp>
          <p:nvGrpSpPr>
            <p:cNvPr id="133" name="Group 132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6" name="Picture 135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37" name="TextBox 136"/>
              <p:cNvSpPr txBox="1"/>
              <p:nvPr/>
            </p:nvSpPr>
            <p:spPr>
              <a:xfrm>
                <a:off x="3814711" y="25041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SYRAH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4711" y="28611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Complex </a:t>
                </a:r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bouquet of fresh and sour cherry aromas. The fresh fruits of this well-balanced 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Syrah  that has a soft</a:t>
                </a: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nd round finish.</a:t>
                </a:r>
              </a:p>
              <a:p>
                <a:pPr algn="ctr"/>
                <a:endParaRPr lang="es-ES_tradnl" sz="1100" dirty="0">
                  <a:solidFill>
                    <a:schemeClr val="bg1"/>
                  </a:solidFill>
                  <a:latin typeface="Candara" charset="0"/>
                </a:endParaRPr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43" name="TextBox 142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41" name="TextBox 140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42" name="Picture 141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60" name="Group 59"/>
          <p:cNvGrpSpPr/>
          <p:nvPr/>
        </p:nvGrpSpPr>
        <p:grpSpPr>
          <a:xfrm>
            <a:off x="3575099" y="4524548"/>
            <a:ext cx="2866017" cy="4301187"/>
            <a:chOff x="709082" y="218127"/>
            <a:chExt cx="2866017" cy="4301187"/>
          </a:xfrm>
        </p:grpSpPr>
        <p:pic>
          <p:nvPicPr>
            <p:cNvPr id="61" name="Picture 60" descr="Vinedo fondo sierras (2)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52208" cy="4291723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Picture 63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3814711" y="25041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SYRAH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14711" y="28611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Complex </a:t>
                </a:r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bouquet of fresh and sour cherry aromas. The fresh fruits of this well-balanced 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Syrah  that has a soft</a:t>
                </a: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nd round finish.</a:t>
                </a:r>
              </a:p>
              <a:p>
                <a:pPr algn="ctr"/>
                <a:endParaRPr lang="es-ES_tradnl" sz="1100" dirty="0">
                  <a:solidFill>
                    <a:schemeClr val="bg1"/>
                  </a:solidFill>
                  <a:latin typeface="Candara" charset="0"/>
                </a:endParaRPr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70" name="Picture 69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4" name="Group 73"/>
          <p:cNvGrpSpPr/>
          <p:nvPr/>
        </p:nvGrpSpPr>
        <p:grpSpPr>
          <a:xfrm>
            <a:off x="707973" y="4524548"/>
            <a:ext cx="2866017" cy="4301187"/>
            <a:chOff x="709082" y="218127"/>
            <a:chExt cx="2866017" cy="4301187"/>
          </a:xfrm>
        </p:grpSpPr>
        <p:pic>
          <p:nvPicPr>
            <p:cNvPr id="75" name="Picture 74" descr="Vinedo fondo sierras (2)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52208" cy="4291723"/>
            </a:xfrm>
            <a:prstGeom prst="rect">
              <a:avLst/>
            </a:prstGeom>
          </p:spPr>
        </p:pic>
        <p:grpSp>
          <p:nvGrpSpPr>
            <p:cNvPr id="76" name="Group 75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8" name="Picture 77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79" name="TextBox 78"/>
              <p:cNvSpPr txBox="1"/>
              <p:nvPr/>
            </p:nvSpPr>
            <p:spPr>
              <a:xfrm>
                <a:off x="3814711" y="25041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SYRAH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814711" y="28611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Complex </a:t>
                </a:r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bouquet of fresh and sour cherry aromas. The fresh fruits of this well-balanced 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Syrah  that has a soft</a:t>
                </a: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nd round finish.</a:t>
                </a:r>
              </a:p>
              <a:p>
                <a:pPr algn="ctr"/>
                <a:endParaRPr lang="es-ES_tradnl" sz="1100" dirty="0">
                  <a:solidFill>
                    <a:schemeClr val="bg1"/>
                  </a:solidFill>
                  <a:latin typeface="Candara" charset="0"/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85" name="TextBox 84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84" name="Picture 83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8" name="Group 87"/>
          <p:cNvGrpSpPr/>
          <p:nvPr/>
        </p:nvGrpSpPr>
        <p:grpSpPr>
          <a:xfrm>
            <a:off x="3575099" y="218127"/>
            <a:ext cx="2866017" cy="4301187"/>
            <a:chOff x="709082" y="218127"/>
            <a:chExt cx="2866017" cy="4301187"/>
          </a:xfrm>
        </p:grpSpPr>
        <p:pic>
          <p:nvPicPr>
            <p:cNvPr id="89" name="Picture 88" descr="Vinedo fondo sierras (2)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52208" cy="4291723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Picture 91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3814711" y="25041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SYRAH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814711" y="28611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Complex </a:t>
                </a:r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bouquet of fresh and sour cherry aromas. The fresh fruits of this well-balanced 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Syrah  that has a soft</a:t>
                </a: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andara" charset="0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Candara" charset="0"/>
                  </a:rPr>
                  <a:t>nd round finish.</a:t>
                </a:r>
              </a:p>
              <a:p>
                <a:pPr algn="ctr"/>
                <a:endParaRPr lang="es-ES_tradnl" sz="1100" dirty="0">
                  <a:solidFill>
                    <a:schemeClr val="bg1"/>
                  </a:solidFill>
                  <a:latin typeface="Candara" charset="0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47" name="TextBox 146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46" name="Picture 145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31594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971800" y="4114800"/>
            <a:ext cx="3886200" cy="50292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0" y="4604885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29000" y="0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343140" y="4577176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09082" y="218127"/>
            <a:ext cx="2866017" cy="4303883"/>
            <a:chOff x="709082" y="218127"/>
            <a:chExt cx="2866017" cy="4303883"/>
          </a:xfrm>
        </p:grpSpPr>
        <p:pic>
          <p:nvPicPr>
            <p:cNvPr id="2" name="Picture 1" descr="VDLP - Amanec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6017" cy="4303883"/>
            </a:xfrm>
            <a:prstGeom prst="rect">
              <a:avLst/>
            </a:prstGeom>
          </p:spPr>
        </p:pic>
        <p:grpSp>
          <p:nvGrpSpPr>
            <p:cNvPr id="133" name="Group 132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6" name="Picture 135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37" name="TextBox 136"/>
              <p:cNvSpPr txBox="1"/>
              <p:nvPr/>
            </p:nvSpPr>
            <p:spPr>
              <a:xfrm>
                <a:off x="3814711" y="2339022"/>
                <a:ext cx="257338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CABERNET SAUVIGNON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4711" y="2861117"/>
                <a:ext cx="257338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Intense and complex aromas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have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hints of cherry, blackberry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 touch of ripened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green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pepper.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43" name="TextBox 142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41" name="TextBox 140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42" name="Picture 141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60" name="Group 59"/>
          <p:cNvGrpSpPr/>
          <p:nvPr/>
        </p:nvGrpSpPr>
        <p:grpSpPr>
          <a:xfrm>
            <a:off x="3586451" y="218127"/>
            <a:ext cx="2866017" cy="4303883"/>
            <a:chOff x="709082" y="218127"/>
            <a:chExt cx="2866017" cy="4303883"/>
          </a:xfrm>
        </p:grpSpPr>
        <p:pic>
          <p:nvPicPr>
            <p:cNvPr id="61" name="Picture 60" descr="VDLP - Amanec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6017" cy="4303883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Picture 63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3814711" y="2339022"/>
                <a:ext cx="257338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CABERNET SAUVIGNON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14711" y="2861117"/>
                <a:ext cx="257338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Intense and complex aromas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have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hints of cherry, blackberry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 touch of ripened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green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pepper.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70" name="Picture 69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4" name="Group 73"/>
          <p:cNvGrpSpPr/>
          <p:nvPr/>
        </p:nvGrpSpPr>
        <p:grpSpPr>
          <a:xfrm>
            <a:off x="709082" y="4534710"/>
            <a:ext cx="2866017" cy="4303883"/>
            <a:chOff x="709082" y="218127"/>
            <a:chExt cx="2866017" cy="4303883"/>
          </a:xfrm>
        </p:grpSpPr>
        <p:pic>
          <p:nvPicPr>
            <p:cNvPr id="75" name="Picture 74" descr="VDLP - Amanec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6017" cy="4303883"/>
            </a:xfrm>
            <a:prstGeom prst="rect">
              <a:avLst/>
            </a:prstGeom>
          </p:spPr>
        </p:pic>
        <p:grpSp>
          <p:nvGrpSpPr>
            <p:cNvPr id="76" name="Group 75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8" name="Picture 77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79" name="TextBox 78"/>
              <p:cNvSpPr txBox="1"/>
              <p:nvPr/>
            </p:nvSpPr>
            <p:spPr>
              <a:xfrm>
                <a:off x="3814711" y="2339022"/>
                <a:ext cx="257338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CABERNET SAUVIGNON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814711" y="2861117"/>
                <a:ext cx="257338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Intense and complex aromas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have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hints of cherry, blackberry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 touch of ripened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green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pepper.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85" name="TextBox 84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84" name="Picture 83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8" name="Group 87"/>
          <p:cNvGrpSpPr/>
          <p:nvPr/>
        </p:nvGrpSpPr>
        <p:grpSpPr>
          <a:xfrm>
            <a:off x="3586451" y="4534710"/>
            <a:ext cx="2866017" cy="4303883"/>
            <a:chOff x="709082" y="218127"/>
            <a:chExt cx="2866017" cy="4303883"/>
          </a:xfrm>
        </p:grpSpPr>
        <p:pic>
          <p:nvPicPr>
            <p:cNvPr id="89" name="Picture 88" descr="VDLP - Amanec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6017" cy="4303883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Picture 91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3814711" y="2339022"/>
                <a:ext cx="257338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CABERNET SAUVIGNON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814711" y="2861117"/>
                <a:ext cx="257338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Intense and complex aromas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have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hints of cherry, blackberry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 touch of ripened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green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pepper.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47" name="TextBox 146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46" name="Picture 145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65599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971800" y="4114800"/>
            <a:ext cx="3886200" cy="50292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0" y="4604885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29000" y="0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343140" y="4577176"/>
            <a:ext cx="3429000" cy="45720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09082" y="218127"/>
            <a:ext cx="2866017" cy="4301187"/>
            <a:chOff x="709082" y="218127"/>
            <a:chExt cx="2866017" cy="4301187"/>
          </a:xfrm>
        </p:grpSpPr>
        <p:pic>
          <p:nvPicPr>
            <p:cNvPr id="10" name="Picture 9" descr="VDLP - Viñedos y montaña otr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1147" cy="4296723"/>
            </a:xfrm>
            <a:prstGeom prst="rect">
              <a:avLst/>
            </a:prstGeom>
          </p:spPr>
        </p:pic>
        <p:grpSp>
          <p:nvGrpSpPr>
            <p:cNvPr id="133" name="Group 132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6" name="Picture 135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37" name="TextBox 136"/>
              <p:cNvSpPr txBox="1"/>
              <p:nvPr/>
            </p:nvSpPr>
            <p:spPr>
              <a:xfrm>
                <a:off x="3814711" y="23898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MALBEC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4711" y="27468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Aromas full of fruit with hints of </a:t>
                </a: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violets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mingle with flavors of </a:t>
                </a:r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ripened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plum and cherries accompanying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this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wine's characteristically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smooth 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sweet tannins.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43" name="TextBox 142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41" name="TextBox 140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42" name="Picture 141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53" name="Group 152"/>
          <p:cNvGrpSpPr/>
          <p:nvPr/>
        </p:nvGrpSpPr>
        <p:grpSpPr>
          <a:xfrm>
            <a:off x="3575099" y="218127"/>
            <a:ext cx="2866017" cy="4301187"/>
            <a:chOff x="709082" y="218127"/>
            <a:chExt cx="2866017" cy="4301187"/>
          </a:xfrm>
        </p:grpSpPr>
        <p:pic>
          <p:nvPicPr>
            <p:cNvPr id="154" name="Picture 153" descr="VDLP - Viñedos y montaña otr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1147" cy="4296723"/>
            </a:xfrm>
            <a:prstGeom prst="rect">
              <a:avLst/>
            </a:prstGeom>
          </p:spPr>
        </p:pic>
        <p:grpSp>
          <p:nvGrpSpPr>
            <p:cNvPr id="155" name="Group 154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7" name="Picture 156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58" name="TextBox 157"/>
              <p:cNvSpPr txBox="1"/>
              <p:nvPr/>
            </p:nvSpPr>
            <p:spPr>
              <a:xfrm>
                <a:off x="3814711" y="23898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MALBEC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3814711" y="27468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Aromas full of fruit with hints of </a:t>
                </a: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violets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mingle with flavors of </a:t>
                </a:r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ripened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plum and cherries accompanying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this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wine's characteristically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smooth 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sweet tannins.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64" name="TextBox 163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62" name="TextBox 161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63" name="Picture 162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67" name="Group 166"/>
          <p:cNvGrpSpPr/>
          <p:nvPr/>
        </p:nvGrpSpPr>
        <p:grpSpPr>
          <a:xfrm>
            <a:off x="3575099" y="4520257"/>
            <a:ext cx="2866017" cy="4301187"/>
            <a:chOff x="709082" y="218127"/>
            <a:chExt cx="2866017" cy="4301187"/>
          </a:xfrm>
        </p:grpSpPr>
        <p:pic>
          <p:nvPicPr>
            <p:cNvPr id="168" name="Picture 167" descr="VDLP - Viñedos y montaña otr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1147" cy="4296723"/>
            </a:xfrm>
            <a:prstGeom prst="rect">
              <a:avLst/>
            </a:prstGeom>
          </p:spPr>
        </p:pic>
        <p:grpSp>
          <p:nvGrpSpPr>
            <p:cNvPr id="169" name="Group 168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1" name="Picture 170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3814711" y="23898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MALBEC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814711" y="27468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Aromas full of fruit with hints of </a:t>
                </a: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violets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mingle with flavors of </a:t>
                </a:r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ripened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plum and cherries accompanying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this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wine's characteristically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smooth 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sweet tannins.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78" name="TextBox 177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76" name="TextBox 175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77" name="Picture 176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81" name="Group 180"/>
          <p:cNvGrpSpPr/>
          <p:nvPr/>
        </p:nvGrpSpPr>
        <p:grpSpPr>
          <a:xfrm>
            <a:off x="709082" y="4520257"/>
            <a:ext cx="2866017" cy="4301187"/>
            <a:chOff x="709082" y="218127"/>
            <a:chExt cx="2866017" cy="4301187"/>
          </a:xfrm>
        </p:grpSpPr>
        <p:pic>
          <p:nvPicPr>
            <p:cNvPr id="182" name="Picture 181" descr="VDLP - Viñedos y montaña otr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82" y="218127"/>
              <a:ext cx="2861147" cy="4296723"/>
            </a:xfrm>
            <a:prstGeom prst="rect">
              <a:avLst/>
            </a:prstGeom>
          </p:spPr>
        </p:pic>
        <p:grpSp>
          <p:nvGrpSpPr>
            <p:cNvPr id="183" name="Group 182"/>
            <p:cNvGrpSpPr/>
            <p:nvPr/>
          </p:nvGrpSpPr>
          <p:grpSpPr>
            <a:xfrm>
              <a:off x="709082" y="1060357"/>
              <a:ext cx="2866017" cy="3458957"/>
              <a:chOff x="3650431" y="1248631"/>
              <a:chExt cx="2866017" cy="3458957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3650431" y="4300177"/>
                <a:ext cx="2866017" cy="407411"/>
              </a:xfrm>
              <a:prstGeom prst="rect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5" name="Picture 184" descr="La-Puer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6320" y="1248631"/>
                <a:ext cx="1513701" cy="784533"/>
              </a:xfrm>
              <a:prstGeom prst="rect">
                <a:avLst/>
              </a:prstGeom>
            </p:spPr>
          </p:pic>
          <p:sp>
            <p:nvSpPr>
              <p:cNvPr id="186" name="TextBox 185"/>
              <p:cNvSpPr txBox="1"/>
              <p:nvPr/>
            </p:nvSpPr>
            <p:spPr>
              <a:xfrm>
                <a:off x="3814711" y="2389822"/>
                <a:ext cx="2573389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Optima"/>
                    <a:cs typeface="Optima"/>
                  </a:rPr>
                  <a:t>2013 MALBEC</a:t>
                </a:r>
                <a:endPara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ptima"/>
                  <a:cs typeface="Optima"/>
                </a:endParaRP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3814711" y="2746817"/>
                <a:ext cx="25733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Aromas full of fruit with hints of </a:t>
                </a: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violets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mingle with flavors of </a:t>
                </a:r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ripened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plum and cherries accompanying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this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wine's characteristically </a:t>
                </a:r>
                <a:endParaRPr lang="en-US" sz="1100" dirty="0" smtClean="0">
                  <a:solidFill>
                    <a:srgbClr val="FFFFFF"/>
                  </a:solidFill>
                  <a:latin typeface="Candara" charset="0"/>
                </a:endParaRPr>
              </a:p>
              <a:p>
                <a:pPr algn="ctr"/>
                <a:r>
                  <a:rPr lang="en-US" sz="1100" dirty="0" smtClean="0">
                    <a:solidFill>
                      <a:srgbClr val="FFFFFF"/>
                    </a:solidFill>
                    <a:latin typeface="Candara" charset="0"/>
                  </a:rPr>
                  <a:t>smooth and </a:t>
                </a:r>
                <a:r>
                  <a:rPr lang="en-US" sz="1100" dirty="0">
                    <a:solidFill>
                      <a:srgbClr val="FFFFFF"/>
                    </a:solidFill>
                    <a:latin typeface="Candara" charset="0"/>
                  </a:rPr>
                  <a:t>sweet tannins. </a:t>
                </a:r>
                <a:endParaRPr lang="es-ES_tradnl" sz="1100" dirty="0">
                  <a:solidFill>
                    <a:srgbClr val="FFFFFF"/>
                  </a:solidFill>
                  <a:latin typeface="Candara" charset="0"/>
                </a:endParaRPr>
              </a:p>
            </p:txBody>
          </p:sp>
          <p:grpSp>
            <p:nvGrpSpPr>
              <p:cNvPr id="188" name="Group 187"/>
              <p:cNvGrpSpPr/>
              <p:nvPr/>
            </p:nvGrpSpPr>
            <p:grpSpPr>
              <a:xfrm>
                <a:off x="3814711" y="3759850"/>
                <a:ext cx="2573389" cy="279193"/>
                <a:chOff x="3814711" y="3950350"/>
                <a:chExt cx="2573389" cy="279193"/>
              </a:xfrm>
            </p:grpSpPr>
            <p:sp>
              <p:nvSpPr>
                <p:cNvPr id="192" name="TextBox 191"/>
                <p:cNvSpPr txBox="1"/>
                <p:nvPr/>
              </p:nvSpPr>
              <p:spPr>
                <a:xfrm>
                  <a:off x="3814711" y="3950350"/>
                  <a:ext cx="25733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dirty="0" smtClean="0">
                      <a:solidFill>
                        <a:srgbClr val="FFFFFF"/>
                      </a:solidFill>
                      <a:latin typeface="Gill Sans"/>
                      <a:cs typeface="Gill Sans"/>
                    </a:rPr>
                    <a:t>FAMATINA VALLEY - ARGENTINA</a:t>
                  </a:r>
                  <a:endParaRPr lang="en-US" sz="1050" dirty="0">
                    <a:solidFill>
                      <a:srgbClr val="FFFFFF"/>
                    </a:solidFill>
                    <a:latin typeface="Gill Sans"/>
                    <a:cs typeface="Gill Sans"/>
                  </a:endParaRPr>
                </a:p>
              </p:txBody>
            </p: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3899378" y="4229543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3899378" y="3950999"/>
                  <a:ext cx="2425700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/>
              <p:cNvGrpSpPr/>
              <p:nvPr/>
            </p:nvGrpSpPr>
            <p:grpSpPr>
              <a:xfrm>
                <a:off x="4027282" y="4344627"/>
                <a:ext cx="2314334" cy="353498"/>
                <a:chOff x="4128887" y="4288366"/>
                <a:chExt cx="2314334" cy="353498"/>
              </a:xfrm>
            </p:grpSpPr>
            <p:sp>
              <p:nvSpPr>
                <p:cNvPr id="190" name="TextBox 189"/>
                <p:cNvSpPr txBox="1"/>
                <p:nvPr/>
              </p:nvSpPr>
              <p:spPr>
                <a:xfrm>
                  <a:off x="4336320" y="4300177"/>
                  <a:ext cx="2106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Gill Sans"/>
                      <a:cs typeface="Gill Sans"/>
                    </a:rPr>
                    <a:t>www.ecovalleyimports.com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Gill Sans"/>
                    <a:cs typeface="Gill Sans"/>
                  </a:endParaRPr>
                </a:p>
              </p:txBody>
            </p:sp>
            <p:pic>
              <p:nvPicPr>
                <p:cNvPr id="191" name="Picture 190" descr="Isotipo Ecosur 2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8887" y="4288366"/>
                  <a:ext cx="330199" cy="353498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7619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468</Words>
  <Application>Microsoft Macintosh PowerPoint</Application>
  <PresentationFormat>Letter Paper (8.5x11 in)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Valle de la Puerta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Noble</dc:creator>
  <cp:lastModifiedBy>Andrew Noble</cp:lastModifiedBy>
  <cp:revision>29</cp:revision>
  <cp:lastPrinted>2014-05-03T20:09:27Z</cp:lastPrinted>
  <dcterms:created xsi:type="dcterms:W3CDTF">2013-09-04T22:48:03Z</dcterms:created>
  <dcterms:modified xsi:type="dcterms:W3CDTF">2014-05-03T20:11:27Z</dcterms:modified>
</cp:coreProperties>
</file>